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4D05BF9-6D3C-4BBC-B3E3-04A04B1C26E4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with your own Facebook and Twitter handles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65AB23-7AB2-4E97-8C9D-F2B92C09B520}" type="slidenum">
              <a:rPr b="0" lang="en-A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644520"/>
            <a:ext cx="9142920" cy="21240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803196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71516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34840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6592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897804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9151200" y="5784120"/>
            <a:ext cx="185760" cy="107208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151560" y="6645240"/>
            <a:ext cx="233316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644520"/>
            <a:ext cx="9142920" cy="212400"/>
          </a:xfrm>
          <a:prstGeom prst="rect">
            <a:avLst/>
          </a:prstGeom>
          <a:solidFill>
            <a:srgbClr val="ffdd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803196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771516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834840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866592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8978040" y="6642000"/>
            <a:ext cx="250200" cy="214200"/>
          </a:xfrm>
          <a:prstGeom prst="parallelogram">
            <a:avLst>
              <a:gd name="adj" fmla="val 52374"/>
            </a:avLst>
          </a:prstGeom>
          <a:solidFill>
            <a:srgbClr val="231f2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7"/>
          <p:cNvSpPr/>
          <p:nvPr/>
        </p:nvSpPr>
        <p:spPr>
          <a:xfrm>
            <a:off x="9151200" y="5784120"/>
            <a:ext cx="185760" cy="1072080"/>
          </a:xfrm>
          <a:prstGeom prst="rect">
            <a:avLst/>
          </a:prstGeom>
          <a:solidFill>
            <a:srgbClr val="e6e6e6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8"/>
          <p:cNvSpPr/>
          <p:nvPr/>
        </p:nvSpPr>
        <p:spPr>
          <a:xfrm>
            <a:off x="151560" y="6645240"/>
            <a:ext cx="233316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AU" sz="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© BUSHFIRE AND NATURAL HAZARDS CRC 2018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48720" y="70200"/>
            <a:ext cx="633492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Waroona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2000" y="1296000"/>
            <a:ext cx="9009720" cy="45043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168000" y="6192000"/>
            <a:ext cx="302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Escarpment (~300m)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 flipV="1">
            <a:off x="4104000" y="525600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648000" y="6012360"/>
            <a:ext cx="302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Farmland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rural towns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5"/>
          <p:cNvSpPr/>
          <p:nvPr/>
        </p:nvSpPr>
        <p:spPr>
          <a:xfrm flipV="1">
            <a:off x="1584000" y="5040360"/>
            <a:ext cx="72000" cy="93960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6"/>
          <p:cNvSpPr/>
          <p:nvPr/>
        </p:nvSpPr>
        <p:spPr>
          <a:xfrm>
            <a:off x="5702400" y="6000120"/>
            <a:ext cx="20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State forest and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mining areas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Line 7"/>
          <p:cNvSpPr/>
          <p:nvPr/>
        </p:nvSpPr>
        <p:spPr>
          <a:xfrm flipV="1">
            <a:off x="6480000" y="5112360"/>
            <a:ext cx="72000" cy="879480"/>
          </a:xfrm>
          <a:prstGeom prst="line">
            <a:avLst/>
          </a:prstGeom>
          <a:ln w="57240">
            <a:solidFill>
              <a:srgbClr val="2c00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504000" y="936000"/>
            <a:ext cx="842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Emberstorms                     Downslope run                   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Line 9"/>
          <p:cNvSpPr/>
          <p:nvPr/>
        </p:nvSpPr>
        <p:spPr>
          <a:xfrm>
            <a:off x="1872000" y="1282320"/>
            <a:ext cx="1584000" cy="445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0"/>
          <p:cNvSpPr/>
          <p:nvPr/>
        </p:nvSpPr>
        <p:spPr>
          <a:xfrm>
            <a:off x="1872000" y="1286280"/>
            <a:ext cx="1224000" cy="209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11"/>
          <p:cNvSpPr/>
          <p:nvPr/>
        </p:nvSpPr>
        <p:spPr>
          <a:xfrm flipH="1">
            <a:off x="4464000" y="1214280"/>
            <a:ext cx="72000" cy="65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12"/>
          <p:cNvSpPr/>
          <p:nvPr/>
        </p:nvSpPr>
        <p:spPr>
          <a:xfrm flipH="1">
            <a:off x="6552000" y="1214280"/>
            <a:ext cx="126000" cy="101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736000" y="432000"/>
            <a:ext cx="6191280" cy="619128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4968000" y="3564000"/>
            <a:ext cx="719280" cy="719280"/>
          </a:xfrm>
          <a:prstGeom prst="ellipse">
            <a:avLst/>
          </a:prstGeom>
          <a:noFill/>
          <a:ln w="29160">
            <a:solidFill>
              <a:srgbClr val="ff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2"/>
          <p:cNvSpPr/>
          <p:nvPr/>
        </p:nvSpPr>
        <p:spPr>
          <a:xfrm flipV="1">
            <a:off x="2520000" y="4392000"/>
            <a:ext cx="2736000" cy="108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3"/>
          <p:cNvSpPr/>
          <p:nvPr/>
        </p:nvSpPr>
        <p:spPr>
          <a:xfrm flipV="1">
            <a:off x="2304000" y="4032000"/>
            <a:ext cx="2484000" cy="144000"/>
          </a:xfrm>
          <a:prstGeom prst="line">
            <a:avLst/>
          </a:prstGeom>
          <a:ln w="1908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4176360" y="1728000"/>
            <a:ext cx="250920" cy="251640"/>
          </a:xfrm>
          <a:prstGeom prst="ellipse">
            <a:avLst/>
          </a:prstGeom>
          <a:noFill/>
          <a:ln w="29160">
            <a:solidFill>
              <a:srgbClr val="ff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216000" y="648000"/>
            <a:ext cx="2663280" cy="56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compared against total model firepower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calculated upstream of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 power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ff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PyroCB window of opportunity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Pyrocumulous convections occurs around 6PM (local time)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Line 6"/>
          <p:cNvSpPr/>
          <p:nvPr/>
        </p:nvSpPr>
        <p:spPr>
          <a:xfrm flipV="1">
            <a:off x="2083320" y="1872000"/>
            <a:ext cx="2093040" cy="3366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7"/>
          <p:cNvSpPr/>
          <p:nvPr/>
        </p:nvSpPr>
        <p:spPr>
          <a:xfrm>
            <a:off x="2078640" y="2304360"/>
            <a:ext cx="1377360" cy="100764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8"/>
          <p:cNvSpPr/>
          <p:nvPr/>
        </p:nvSpPr>
        <p:spPr>
          <a:xfrm>
            <a:off x="1584000" y="3024000"/>
            <a:ext cx="3024000" cy="648000"/>
          </a:xfrm>
          <a:prstGeom prst="line">
            <a:avLst/>
          </a:prstGeom>
          <a:ln w="1908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rcRect l="2209" t="10096" r="2876" b="798"/>
          <a:stretch/>
        </p:blipFill>
        <p:spPr>
          <a:xfrm>
            <a:off x="972000" y="1152360"/>
            <a:ext cx="7343280" cy="54198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6768000" y="5773680"/>
            <a:ext cx="20152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Intense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Line 2"/>
          <p:cNvSpPr/>
          <p:nvPr/>
        </p:nvSpPr>
        <p:spPr>
          <a:xfrm flipH="1" flipV="1">
            <a:off x="5688000" y="5184000"/>
            <a:ext cx="1152000" cy="5896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1296000" y="-6840"/>
            <a:ext cx="662328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Modelled Pyrocumulous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312000" y="1152000"/>
            <a:ext cx="5687280" cy="519804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288000" y="792000"/>
            <a:ext cx="2951280" cy="56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polygon and spotting added by Harvey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Downslope run on first evening can be seen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 day coverage not unreasonable.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does not include impacts from control attempts.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549080" y="70200"/>
            <a:ext cx="6334920" cy="7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Simulated Fire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Line 3"/>
          <p:cNvSpPr/>
          <p:nvPr/>
        </p:nvSpPr>
        <p:spPr>
          <a:xfrm flipV="1">
            <a:off x="3024000" y="1728000"/>
            <a:ext cx="2592000" cy="792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4"/>
          <p:cNvSpPr/>
          <p:nvPr/>
        </p:nvSpPr>
        <p:spPr>
          <a:xfrm>
            <a:off x="2952000" y="2808000"/>
            <a:ext cx="3096000" cy="1368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432000" y="617760"/>
            <a:ext cx="8207280" cy="596952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504000" y="141840"/>
            <a:ext cx="81352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Pyrocumulonimbus (PyroCB)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rcRect l="0" t="0" r="0" b="9953"/>
          <a:stretch/>
        </p:blipFill>
        <p:spPr>
          <a:xfrm>
            <a:off x="1645200" y="944280"/>
            <a:ext cx="6019560" cy="493056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3551040" y="5908320"/>
            <a:ext cx="105660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Updrafts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361840" y="5868000"/>
            <a:ext cx="133380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Strong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downdrafts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152000" y="0"/>
            <a:ext cx="698328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PyroCB Transect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4"/>
          <p:cNvSpPr/>
          <p:nvPr/>
        </p:nvSpPr>
        <p:spPr>
          <a:xfrm flipV="1">
            <a:off x="4176000" y="3816000"/>
            <a:ext cx="1296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5"/>
          <p:cNvSpPr/>
          <p:nvPr/>
        </p:nvSpPr>
        <p:spPr>
          <a:xfrm flipH="1" flipV="1">
            <a:off x="3384000" y="5760000"/>
            <a:ext cx="144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6"/>
          <p:cNvSpPr/>
          <p:nvPr/>
        </p:nvSpPr>
        <p:spPr>
          <a:xfrm flipH="1" flipV="1">
            <a:off x="5760000" y="5544000"/>
            <a:ext cx="252000" cy="36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7"/>
          <p:cNvSpPr/>
          <p:nvPr/>
        </p:nvSpPr>
        <p:spPr>
          <a:xfrm flipH="1" flipV="1">
            <a:off x="5400000" y="5472000"/>
            <a:ext cx="144000" cy="468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rcRect l="-2" t="12499" r="8580" b="14770"/>
          <a:stretch/>
        </p:blipFill>
        <p:spPr>
          <a:xfrm>
            <a:off x="72000" y="2160000"/>
            <a:ext cx="9071280" cy="45352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504000" y="1224000"/>
            <a:ext cx="7703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Driven by high down slope winds with strong entrainment.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 be discussed in more depth by Mika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41840"/>
            <a:ext cx="8135280" cy="87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Emberstorm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rcRect l="0" t="4035" r="0" b="27287"/>
          <a:stretch/>
        </p:blipFill>
        <p:spPr>
          <a:xfrm>
            <a:off x="396000" y="144000"/>
            <a:ext cx="8495280" cy="62830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2520000" y="1728000"/>
            <a:ext cx="489528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Horizontal wind Transects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512000" y="-35640"/>
            <a:ext cx="662328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Coupled run                      Uncoupled run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20000" y="1108080"/>
            <a:ext cx="7702920" cy="53712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2772000" y="83880"/>
            <a:ext cx="3887640" cy="9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772360" y="84240"/>
            <a:ext cx="3887640" cy="9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Sir Ivan Spread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6000" y="1083240"/>
            <a:ext cx="3814920" cy="26600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5218" t="8036" r="7077" b="4094"/>
          <a:stretch/>
        </p:blipFill>
        <p:spPr>
          <a:xfrm>
            <a:off x="360000" y="3761640"/>
            <a:ext cx="3887280" cy="26956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4896000" y="1584000"/>
            <a:ext cx="3887280" cy="17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Spread is reasonably well captured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left: hourly firefront contours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Bottom right: intensity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Line 3"/>
          <p:cNvSpPr/>
          <p:nvPr/>
        </p:nvSpPr>
        <p:spPr>
          <a:xfrm>
            <a:off x="1296000" y="4320000"/>
            <a:ext cx="1872000" cy="36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>
            <a:off x="1728000" y="403200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AU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40 km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Line 5"/>
          <p:cNvSpPr/>
          <p:nvPr/>
        </p:nvSpPr>
        <p:spPr>
          <a:xfrm flipV="1">
            <a:off x="3168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6"/>
          <p:cNvSpPr/>
          <p:nvPr/>
        </p:nvSpPr>
        <p:spPr>
          <a:xfrm flipV="1">
            <a:off x="1296000" y="4212000"/>
            <a:ext cx="360" cy="216000"/>
          </a:xfrm>
          <a:prstGeom prst="line">
            <a:avLst/>
          </a:prstGeom>
          <a:ln w="29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176000" y="1872000"/>
            <a:ext cx="4823280" cy="46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Theoretical energy requirement to form PyroCB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 = C (Z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AU" sz="2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 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PFT: PyroCB Firepower Threshold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 : constant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free convection altitude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  : wind speed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b="0" lang="en-AU" sz="2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fc  </a:t>
            </a: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ML escape energy required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2772720" y="84600"/>
            <a:ext cx="3887640" cy="92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Kevin’s PFT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rcRect l="2944" t="7270" r="7970" b="9098"/>
          <a:stretch/>
        </p:blipFill>
        <p:spPr>
          <a:xfrm>
            <a:off x="72000" y="1332000"/>
            <a:ext cx="3987360" cy="45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2018-10-22T05:11:34Z</dcterms:created>
  <dc:creator>Catrin Harris</dc:creator>
  <dc:description/>
  <dc:language>en-AU</dc:language>
  <cp:lastModifiedBy/>
  <dcterms:modified xsi:type="dcterms:W3CDTF">2020-09-17T15:20:53Z</dcterms:modified>
  <cp:revision>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